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63" r:id="rId2"/>
  </p:sldMasterIdLst>
  <p:notesMasterIdLst>
    <p:notesMasterId r:id="rId24"/>
  </p:notesMasterIdLst>
  <p:sldIdLst>
    <p:sldId id="256" r:id="rId3"/>
    <p:sldId id="275" r:id="rId4"/>
    <p:sldId id="258" r:id="rId5"/>
    <p:sldId id="259" r:id="rId6"/>
    <p:sldId id="274" r:id="rId7"/>
    <p:sldId id="277" r:id="rId8"/>
    <p:sldId id="269" r:id="rId9"/>
    <p:sldId id="260" r:id="rId10"/>
    <p:sldId id="278" r:id="rId11"/>
    <p:sldId id="267" r:id="rId12"/>
    <p:sldId id="268" r:id="rId13"/>
    <p:sldId id="264" r:id="rId14"/>
    <p:sldId id="262" r:id="rId15"/>
    <p:sldId id="281" r:id="rId16"/>
    <p:sldId id="263" r:id="rId17"/>
    <p:sldId id="279" r:id="rId18"/>
    <p:sldId id="272" r:id="rId19"/>
    <p:sldId id="273" r:id="rId20"/>
    <p:sldId id="265" r:id="rId21"/>
    <p:sldId id="280" r:id="rId22"/>
    <p:sldId id="27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8"/>
    <p:restoredTop sz="94580" autoAdjust="0"/>
  </p:normalViewPr>
  <p:slideViewPr>
    <p:cSldViewPr snapToGrid="0" snapToObjects="1">
      <p:cViewPr>
        <p:scale>
          <a:sx n="134" d="100"/>
          <a:sy n="134" d="100"/>
        </p:scale>
        <p:origin x="-2024" y="-288"/>
      </p:cViewPr>
      <p:guideLst>
        <p:guide orient="horz" pos="2136"/>
        <p:guide orient="horz" pos="214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2DA47-C0C1-2340-8CB8-A72A1CEA374D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442-B80D-C949-A50A-AB843F8B3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strongly-connected component of a directed graph G is a maximal subset V' of the vertices with the property that every node in V' is reachable from every other node in V'. What makes strongly-connected components different from connected components in undirected graphs is that in an undirected graph, if you can reach v from u, you can go backwards along the same path to reach u from v; but in a directed graph, it may be that you can reach v from u but not be able to go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into some stack overflow issues for n=1e4 or above– limiting how large I could make my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1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that this paper is incorrect–</a:t>
            </a:r>
            <a:r>
              <a:rPr lang="en-US" baseline="0" dirty="0" smtClean="0"/>
              <a:t> it’s just perhaps misguided in its framing of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 as we study it is the scaling</a:t>
            </a:r>
            <a:r>
              <a:rPr lang="en-US" baseline="0" dirty="0" smtClean="0"/>
              <a:t> for the probability of being in the percolating cluster– which doesn’t really exist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1442-B80D-C949-A50A-AB843F8B3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728788"/>
            <a:ext cx="8229600" cy="43590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5" y="2220913"/>
            <a:ext cx="3492495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2220913"/>
            <a:ext cx="3500284" cy="33178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737031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737031"/>
            <a:ext cx="3500438" cy="48388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2220912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186516" y="2220912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 userDrawn="1"/>
        </p:nvSpPr>
        <p:spPr>
          <a:xfrm rot="5400000">
            <a:off x="2687501" y="3457654"/>
            <a:ext cx="380176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4595213"/>
            <a:ext cx="2133600" cy="64053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2"/>
          <p:cNvGrpSpPr>
            <a:grpSpLocks/>
          </p:cNvGrpSpPr>
          <p:nvPr/>
        </p:nvGrpSpPr>
        <p:grpSpPr bwMode="auto">
          <a:xfrm>
            <a:off x="3729037" y="1421798"/>
            <a:ext cx="1679575" cy="1676196"/>
            <a:chOff x="3731491" y="1030874"/>
            <a:chExt cx="1681017" cy="1784915"/>
          </a:xfrm>
        </p:grpSpPr>
        <p:sp>
          <p:nvSpPr>
            <p:cNvPr id="9" name="Rectangle 8"/>
            <p:cNvSpPr/>
            <p:nvPr userDrawn="1"/>
          </p:nvSpPr>
          <p:spPr>
            <a:xfrm>
              <a:off x="3731491" y="1030874"/>
              <a:ext cx="1681017" cy="178491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28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789" y="1270000"/>
              <a:ext cx="1202575" cy="858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789" y="2249846"/>
              <a:ext cx="1202576" cy="32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3" y="3435824"/>
            <a:ext cx="8014929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4595213"/>
            <a:ext cx="2133600" cy="640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45041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093885"/>
            <a:ext cx="9144000" cy="764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6252634"/>
            <a:ext cx="482600" cy="45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173787"/>
            <a:ext cx="2895600" cy="53816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1187"/>
            <a:ext cx="7772400" cy="1470025"/>
          </a:xfrm>
        </p:spPr>
        <p:txBody>
          <a:bodyPr/>
          <a:lstStyle/>
          <a:p>
            <a:r>
              <a:rPr lang="en-US" dirty="0" smtClean="0"/>
              <a:t>Explosive percolation on directed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6842"/>
            <a:ext cx="6400800" cy="1016000"/>
          </a:xfrm>
        </p:spPr>
        <p:txBody>
          <a:bodyPr/>
          <a:lstStyle/>
          <a:p>
            <a:r>
              <a:rPr lang="en-US" sz="2800" dirty="0" smtClean="0"/>
              <a:t>Shannon Moran</a:t>
            </a:r>
          </a:p>
          <a:p>
            <a:r>
              <a:rPr lang="en-US" sz="2800" dirty="0" smtClean="0"/>
              <a:t>PHYS 514 Final Project, Fall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82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ODER: Able to replicate paper’s observed SCC trends versus edge density (w/caveat)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6" name="Picture 15" descr="fig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8"/>
          <a:stretch/>
        </p:blipFill>
        <p:spPr>
          <a:xfrm>
            <a:off x="402879" y="2754034"/>
            <a:ext cx="4082004" cy="2764418"/>
          </a:xfrm>
          <a:prstGeom prst="rect">
            <a:avLst/>
          </a:prstGeom>
        </p:spPr>
      </p:pic>
      <p:pic>
        <p:nvPicPr>
          <p:cNvPr id="23" name="Picture 22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29" y="2290820"/>
            <a:ext cx="4229100" cy="35306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553729" y="2266420"/>
            <a:ext cx="4330700" cy="3555000"/>
            <a:chOff x="8464816" y="2541000"/>
            <a:chExt cx="4330700" cy="3555000"/>
          </a:xfrm>
        </p:grpSpPr>
        <p:sp>
          <p:nvSpPr>
            <p:cNvPr id="25" name="Rectangle 24"/>
            <p:cNvSpPr/>
            <p:nvPr/>
          </p:nvSpPr>
          <p:spPr>
            <a:xfrm>
              <a:off x="8464816" y="2541000"/>
              <a:ext cx="4330700" cy="353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downloa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716" y="2565400"/>
              <a:ext cx="4241800" cy="3530600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383461" y="1807844"/>
            <a:ext cx="4204926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1677" y="1807844"/>
            <a:ext cx="3902752" cy="4829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087042" y="5069762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58382" y="5219017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61145" y="2475076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5151" y="2625136"/>
            <a:ext cx="4572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2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C-ODER: Able to replicate large SCC jumps observed </a:t>
            </a:r>
            <a:r>
              <a:rPr lang="en-US" dirty="0"/>
              <a:t>in paper (w/caveat)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 descr="Screen Shot 2017-12-13 at 3.3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3" y="2596653"/>
            <a:ext cx="3820068" cy="29493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3461" y="1807844"/>
            <a:ext cx="4204926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81677" y="1807844"/>
            <a:ext cx="3902752" cy="4829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8" name="Picture 17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86" y="2307208"/>
            <a:ext cx="4279900" cy="35306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588387" y="2307208"/>
            <a:ext cx="4330700" cy="3530600"/>
            <a:chOff x="9019213" y="2094175"/>
            <a:chExt cx="4330700" cy="3530600"/>
          </a:xfrm>
        </p:grpSpPr>
        <p:sp>
          <p:nvSpPr>
            <p:cNvPr id="20" name="Rectangle 19"/>
            <p:cNvSpPr/>
            <p:nvPr/>
          </p:nvSpPr>
          <p:spPr>
            <a:xfrm>
              <a:off x="9019213" y="2094175"/>
              <a:ext cx="4330700" cy="353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downloa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213" y="2094175"/>
              <a:ext cx="4330700" cy="3530600"/>
            </a:xfrm>
            <a:prstGeom prst="rect">
              <a:avLst/>
            </a:prstGeom>
          </p:spPr>
        </p:pic>
      </p:grpSp>
      <p:sp>
        <p:nvSpPr>
          <p:cNvPr id="23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4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459715" y="2606030"/>
            <a:ext cx="775051" cy="2490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might this be?</a:t>
            </a:r>
            <a:r>
              <a:rPr lang="en-US" dirty="0"/>
              <a:t>: </a:t>
            </a:r>
            <a:r>
              <a:rPr lang="en-US" dirty="0" smtClean="0"/>
              <a:t> Able to replicate “jump” mechanism– SCC combination near </a:t>
            </a:r>
            <a:r>
              <a:rPr lang="en-US" dirty="0" err="1" smtClean="0"/>
              <a:t>δ</a:t>
            </a:r>
            <a:r>
              <a:rPr lang="en-US" baseline="-25000" dirty="0" err="1" smtClean="0"/>
              <a:t>c</a:t>
            </a:r>
            <a:endParaRPr lang="en-US" baseline="-25000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 replicate shown for system size of n=1E2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3043" y="5504559"/>
            <a:ext cx="2367465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Range of </a:t>
            </a:r>
            <a:r>
              <a:rPr lang="el-GR" sz="1400" dirty="0" smtClean="0">
                <a:solidFill>
                  <a:schemeClr val="tx1"/>
                </a:solidFill>
              </a:rPr>
              <a:t>δ</a:t>
            </a:r>
            <a:r>
              <a:rPr lang="el-GR" sz="1400" baseline="-25000" dirty="0" smtClean="0">
                <a:solidFill>
                  <a:schemeClr val="tx1"/>
                </a:solidFill>
              </a:rPr>
              <a:t>c</a:t>
            </a:r>
            <a:r>
              <a:rPr lang="en-US" sz="1400" dirty="0" smtClean="0">
                <a:solidFill>
                  <a:schemeClr val="tx1"/>
                </a:solidFill>
              </a:rPr>
              <a:t> seen in simulation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1886776" y="4801884"/>
            <a:ext cx="0" cy="70267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2" name="Picture 21" descr="fig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8"/>
          <a:stretch/>
        </p:blipFill>
        <p:spPr>
          <a:xfrm>
            <a:off x="5176101" y="2606030"/>
            <a:ext cx="3708328" cy="2758762"/>
          </a:xfrm>
          <a:prstGeom prst="rect">
            <a:avLst/>
          </a:prstGeom>
        </p:spPr>
      </p:pic>
      <p:pic>
        <p:nvPicPr>
          <p:cNvPr id="23" name="Picture 22" descr="downloa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" y="2360233"/>
            <a:ext cx="4565449" cy="3165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3460" y="1807844"/>
            <a:ext cx="4565443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76101" y="1807844"/>
            <a:ext cx="3708328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Target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4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Why might this be?</a:t>
            </a:r>
            <a:r>
              <a:rPr lang="en-US" dirty="0"/>
              <a:t>: Edge </a:t>
            </a:r>
            <a:r>
              <a:rPr lang="en-US" dirty="0" smtClean="0"/>
              <a:t>density is not a great proxy for percolation occupancy </a:t>
            </a:r>
            <a:r>
              <a:rPr lang="en-US" i="1" dirty="0" smtClean="0"/>
              <a:t>p</a:t>
            </a:r>
            <a:endParaRPr lang="en-US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This paper frames edge density as an analog for the probability of a site being occupied</a:t>
            </a:r>
          </a:p>
          <a:p>
            <a:pPr lvl="1"/>
            <a:r>
              <a:rPr lang="is-IS" dirty="0" smtClean="0"/>
              <a:t>As we’ve seen in class, there’s some </a:t>
            </a:r>
            <a:r>
              <a:rPr lang="is-IS" i="1" dirty="0" smtClean="0"/>
              <a:t>p</a:t>
            </a:r>
            <a:r>
              <a:rPr lang="is-IS" i="1" baseline="-25000" dirty="0" smtClean="0"/>
              <a:t>c</a:t>
            </a:r>
            <a:r>
              <a:rPr lang="is-IS" dirty="0" smtClean="0"/>
              <a:t> at which the probability of there being a percolating cluster jumps– </a:t>
            </a:r>
            <a:r>
              <a:rPr lang="is-IS" i="1" dirty="0" smtClean="0"/>
              <a:t>p</a:t>
            </a:r>
            <a:r>
              <a:rPr lang="is-IS" i="1" baseline="-25000" dirty="0" smtClean="0"/>
              <a:t>c</a:t>
            </a:r>
            <a:r>
              <a:rPr lang="is-IS" dirty="0" smtClean="0"/>
              <a:t> does not vary with system size</a:t>
            </a:r>
          </a:p>
          <a:p>
            <a:r>
              <a:rPr lang="is-IS" dirty="0" smtClean="0"/>
              <a:t>The better analogous property would actually be the percentage of the system an average node is connected to</a:t>
            </a:r>
          </a:p>
          <a:p>
            <a:pPr lvl="1"/>
            <a:r>
              <a:rPr lang="is-IS" dirty="0" smtClean="0"/>
              <a:t>.... Unfortunately, that doesn’t actually work, as shown on the next slide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A node’s fractional connection to the rest of system isn’t a good proxy, either (boo)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10 replicates were run for each system size; built graph with 50 edge density points between 1 and 25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6209" y="2047183"/>
            <a:ext cx="5023348" cy="1179372"/>
            <a:chOff x="376209" y="2002357"/>
            <a:chExt cx="5023348" cy="1179372"/>
          </a:xfrm>
        </p:grpSpPr>
        <p:sp>
          <p:nvSpPr>
            <p:cNvPr id="19" name="Rectangle 18"/>
            <p:cNvSpPr/>
            <p:nvPr/>
          </p:nvSpPr>
          <p:spPr>
            <a:xfrm>
              <a:off x="1473680" y="2952813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10713" y="2952813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25 = 2.5e-1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 descr="download.png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7" t="6448" b="12000"/>
            <a:stretch/>
          </p:blipFill>
          <p:spPr>
            <a:xfrm>
              <a:off x="1392913" y="2002357"/>
              <a:ext cx="4006644" cy="932774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376209" y="2020730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6209" y="3326840"/>
            <a:ext cx="5023347" cy="1205701"/>
            <a:chOff x="376209" y="3311732"/>
            <a:chExt cx="5023347" cy="1205701"/>
          </a:xfrm>
        </p:grpSpPr>
        <p:sp>
          <p:nvSpPr>
            <p:cNvPr id="21" name="Rectangle 20"/>
            <p:cNvSpPr/>
            <p:nvPr/>
          </p:nvSpPr>
          <p:spPr>
            <a:xfrm>
              <a:off x="1473680" y="4288517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0713" y="4288517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25 = 2.5e-2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 descr="download.png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7" t="6509" b="11652"/>
            <a:stretch/>
          </p:blipFill>
          <p:spPr>
            <a:xfrm>
              <a:off x="1392911" y="3311732"/>
              <a:ext cx="4006645" cy="95204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76209" y="3318249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6209" y="4722431"/>
            <a:ext cx="8521990" cy="1228962"/>
            <a:chOff x="376209" y="4677605"/>
            <a:chExt cx="8521990" cy="1228962"/>
          </a:xfrm>
        </p:grpSpPr>
        <p:pic>
          <p:nvPicPr>
            <p:cNvPr id="16" name="Picture 15" descr="fig5.png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3" r="3047" b="31835"/>
            <a:stretch/>
          </p:blipFill>
          <p:spPr>
            <a:xfrm>
              <a:off x="1458457" y="4677605"/>
              <a:ext cx="7439742" cy="97546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473680" y="5677651"/>
              <a:ext cx="670701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 = 1e-6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956410" y="5677651"/>
              <a:ext cx="875186" cy="228916"/>
            </a:xfrm>
            <a:prstGeom prst="rect">
              <a:avLst/>
            </a:prstGeom>
            <a:solidFill>
              <a:srgbClr val="FCE6A4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/>
              <a:r>
                <a:rPr lang="en-US" sz="1400" dirty="0" smtClean="0">
                  <a:solidFill>
                    <a:schemeClr val="tx1"/>
                  </a:solidFill>
                </a:rPr>
                <a:t>50 = 5e-5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6209" y="4738668"/>
              <a:ext cx="918374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1e6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753116" y="4459241"/>
            <a:ext cx="312049" cy="2289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6210" y="1684643"/>
            <a:ext cx="918372" cy="2969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dirty="0" smtClean="0">
                <a:solidFill>
                  <a:srgbClr val="FFFFFF"/>
                </a:solidFill>
              </a:rPr>
              <a:t>Nodes (n)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58456" y="1684643"/>
            <a:ext cx="7373139" cy="29699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dirty="0" smtClean="0">
                <a:solidFill>
                  <a:srgbClr val="FFFFFF"/>
                </a:solidFill>
              </a:rPr>
              <a:t>Largest SCC versus fractional connection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2534" y="5799595"/>
            <a:ext cx="4175432" cy="1763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s-IS" sz="1400" b="1" smtClean="0">
                <a:solidFill>
                  <a:schemeClr val="tx1"/>
                </a:solidFill>
              </a:rPr>
              <a:t>Fraction of system an average node is connected to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701424" y="2950323"/>
            <a:ext cx="2912387" cy="753034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If anyone has other ideas, I will try them!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en-US" dirty="0" smtClean="0"/>
              <a:t>Size invariance: Replicate finding that β is ~zero for the scaling of the largest jump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0" y="1759902"/>
            <a:ext cx="4862735" cy="10980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4" y="3153374"/>
            <a:ext cx="5225805" cy="14403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>
            <a:endCxn id="10" idx="0"/>
          </p:cNvCxnSpPr>
          <p:nvPr/>
        </p:nvCxnSpPr>
        <p:spPr>
          <a:xfrm flipH="1">
            <a:off x="3158307" y="2164976"/>
            <a:ext cx="1644913" cy="98839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55" y="3535196"/>
            <a:ext cx="2444745" cy="767179"/>
          </a:xfrm>
          <a:prstGeom prst="rect">
            <a:avLst/>
          </a:prstGeom>
        </p:spPr>
      </p:pic>
      <p:sp>
        <p:nvSpPr>
          <p:cNvPr id="24" name="Rectangular Callout 23"/>
          <p:cNvSpPr/>
          <p:nvPr/>
        </p:nvSpPr>
        <p:spPr>
          <a:xfrm>
            <a:off x="2355658" y="4844615"/>
            <a:ext cx="5862918" cy="1149001"/>
          </a:xfrm>
          <a:prstGeom prst="wedgeRectCallout">
            <a:avLst>
              <a:gd name="adj1" fmla="val 38112"/>
              <a:gd name="adj2" fmla="val -864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“The only exception seems to be </a:t>
            </a:r>
            <a:r>
              <a:rPr lang="en-US" b="1" dirty="0" smtClean="0">
                <a:solidFill>
                  <a:schemeClr val="tx1"/>
                </a:solidFill>
              </a:rPr>
              <a:t>global competition</a:t>
            </a:r>
            <a:r>
              <a:rPr lang="en-US" dirty="0" smtClean="0">
                <a:solidFill>
                  <a:schemeClr val="tx1"/>
                </a:solidFill>
              </a:rPr>
              <a:t>, where we find β indistinguishable from zero and </a:t>
            </a:r>
            <a:r>
              <a:rPr lang="en-US" dirty="0" err="1" smtClean="0">
                <a:solidFill>
                  <a:schemeClr val="tx1"/>
                </a:solidFill>
              </a:rPr>
              <a:t>ΔC</a:t>
            </a:r>
            <a:r>
              <a:rPr lang="en-US" baseline="-25000" dirty="0" err="1" smtClean="0">
                <a:solidFill>
                  <a:schemeClr val="tx1"/>
                </a:solidFill>
              </a:rPr>
              <a:t>max</a:t>
            </a:r>
            <a:r>
              <a:rPr lang="en-US" dirty="0" smtClean="0">
                <a:solidFill>
                  <a:schemeClr val="tx1"/>
                </a:solidFill>
              </a:rPr>
              <a:t>/N≅0.5&gt;0 for all N, indicating a strongly discontinuous transition</a:t>
            </a:r>
            <a:r>
              <a:rPr lang="is-IS" dirty="0" smtClean="0">
                <a:solidFill>
                  <a:schemeClr val="tx1"/>
                </a:solidFill>
              </a:rPr>
              <a:t>…”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avoid calculating the SCC after the addition of each edge, use a </a:t>
            </a:r>
            <a:r>
              <a:rPr lang="en-US" i="1" dirty="0" smtClean="0"/>
              <a:t>binary search</a:t>
            </a:r>
            <a:endParaRPr lang="en-US" i="1" dirty="0"/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36" y="1765941"/>
            <a:ext cx="5233481" cy="37401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474451" y="2093236"/>
            <a:ext cx="4355690" cy="2855667"/>
            <a:chOff x="1122515" y="2166978"/>
            <a:chExt cx="4355690" cy="2855667"/>
          </a:xfrm>
        </p:grpSpPr>
        <p:sp>
          <p:nvSpPr>
            <p:cNvPr id="9" name="Oval 8"/>
            <p:cNvSpPr/>
            <p:nvPr/>
          </p:nvSpPr>
          <p:spPr>
            <a:xfrm>
              <a:off x="1122515" y="4711283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175044" y="216697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74451" y="2420986"/>
            <a:ext cx="2140154" cy="2527917"/>
            <a:chOff x="1122515" y="2494728"/>
            <a:chExt cx="2140154" cy="2527917"/>
          </a:xfrm>
        </p:grpSpPr>
        <p:sp>
          <p:nvSpPr>
            <p:cNvPr id="14" name="Oval 13"/>
            <p:cNvSpPr/>
            <p:nvPr/>
          </p:nvSpPr>
          <p:spPr>
            <a:xfrm>
              <a:off x="1122515" y="4711283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164734" y="4399921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16670" y="2420986"/>
            <a:ext cx="1097935" cy="2216555"/>
            <a:chOff x="2164734" y="2494728"/>
            <a:chExt cx="1097935" cy="2216555"/>
          </a:xfrm>
        </p:grpSpPr>
        <p:sp>
          <p:nvSpPr>
            <p:cNvPr id="18" name="Oval 17"/>
            <p:cNvSpPr/>
            <p:nvPr/>
          </p:nvSpPr>
          <p:spPr>
            <a:xfrm>
              <a:off x="2164734" y="4399921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598992" y="36543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50928" y="2420986"/>
            <a:ext cx="663677" cy="1470943"/>
            <a:chOff x="2598992" y="2494728"/>
            <a:chExt cx="663677" cy="1470943"/>
          </a:xfrm>
        </p:grpSpPr>
        <p:sp>
          <p:nvSpPr>
            <p:cNvPr id="22" name="Oval 21"/>
            <p:cNvSpPr/>
            <p:nvPr/>
          </p:nvSpPr>
          <p:spPr>
            <a:xfrm>
              <a:off x="2690758" y="26504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959508" y="2494728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598992" y="3654309"/>
              <a:ext cx="303161" cy="31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408905" y="5555232"/>
            <a:ext cx="455561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77612" y="5653544"/>
            <a:ext cx="3840479" cy="2699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Graph built through incremental addition of edges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1 replicate shown for system size of n=1E2</a:t>
            </a: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ODER: I can buy </a:t>
            </a:r>
            <a:r>
              <a:rPr lang="en-US" dirty="0"/>
              <a:t>that β </a:t>
            </a:r>
            <a:r>
              <a:rPr lang="en-US" dirty="0" smtClean="0"/>
              <a:t>is “indistinguishable from zero”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40 replicates were run for each system size; system sizes n=1E2-1E3; edge density of 50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Paper simulation notes</a:t>
            </a:r>
            <a:r>
              <a:rPr lang="en-US" sz="1000" dirty="0">
                <a:solidFill>
                  <a:schemeClr val="bg1"/>
                </a:solidFill>
              </a:rPr>
              <a:t>: </a:t>
            </a:r>
            <a:r>
              <a:rPr lang="en-US" sz="1000" dirty="0" smtClean="0">
                <a:solidFill>
                  <a:schemeClr val="bg1"/>
                </a:solidFill>
              </a:rPr>
              <a:t>40 </a:t>
            </a:r>
            <a:r>
              <a:rPr lang="en-US" sz="1000" dirty="0">
                <a:solidFill>
                  <a:schemeClr val="bg1"/>
                </a:solidFill>
              </a:rPr>
              <a:t>replicates were run for each system size; system sizes n=</a:t>
            </a:r>
            <a:r>
              <a:rPr lang="en-US" sz="1000" dirty="0" smtClean="0">
                <a:solidFill>
                  <a:schemeClr val="bg1"/>
                </a:solidFill>
              </a:rPr>
              <a:t>1E5-1E6; </a:t>
            </a:r>
            <a:r>
              <a:rPr lang="en-US" sz="1000" dirty="0">
                <a:solidFill>
                  <a:schemeClr val="bg1"/>
                </a:solidFill>
              </a:rPr>
              <a:t>edge density </a:t>
            </a:r>
            <a:r>
              <a:rPr lang="en-US" sz="1000" dirty="0" smtClean="0">
                <a:solidFill>
                  <a:schemeClr val="bg1"/>
                </a:solidFill>
              </a:rPr>
              <a:t>not provided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fig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0" b="19680"/>
          <a:stretch/>
        </p:blipFill>
        <p:spPr>
          <a:xfrm>
            <a:off x="5015925" y="2454453"/>
            <a:ext cx="3832114" cy="2838585"/>
          </a:xfrm>
          <a:prstGeom prst="rect">
            <a:avLst/>
          </a:prstGeom>
        </p:spPr>
      </p:pic>
      <p:pic>
        <p:nvPicPr>
          <p:cNvPr id="15" name="Picture 14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7" y="2319600"/>
            <a:ext cx="4572001" cy="31460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3461" y="1807844"/>
            <a:ext cx="4411226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6387" y="1807844"/>
            <a:ext cx="3687097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Paper’s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0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C-ODER: Results consistent with paper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 descr="fig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08" b="18148"/>
          <a:stretch/>
        </p:blipFill>
        <p:spPr>
          <a:xfrm>
            <a:off x="4990397" y="2462647"/>
            <a:ext cx="3729179" cy="2940388"/>
          </a:xfrm>
          <a:prstGeom prst="rect">
            <a:avLst/>
          </a:prstGeom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442687" y="6096000"/>
            <a:ext cx="784099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Simulation notes</a:t>
            </a:r>
            <a:r>
              <a:rPr lang="en-US" sz="1000" dirty="0" smtClean="0">
                <a:solidFill>
                  <a:schemeClr val="bg1"/>
                </a:solidFill>
              </a:rPr>
              <a:t>: 40 replicates were run for each system size; system sizes n=1E2-1E3; edge density of 50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Paper simulation notes</a:t>
            </a:r>
            <a:r>
              <a:rPr lang="en-US" sz="1000" dirty="0">
                <a:solidFill>
                  <a:schemeClr val="bg1"/>
                </a:solidFill>
              </a:rPr>
              <a:t>: </a:t>
            </a:r>
            <a:r>
              <a:rPr lang="en-US" sz="1000" dirty="0" smtClean="0">
                <a:solidFill>
                  <a:schemeClr val="bg1"/>
                </a:solidFill>
              </a:rPr>
              <a:t>40 </a:t>
            </a:r>
            <a:r>
              <a:rPr lang="en-US" sz="1000" dirty="0">
                <a:solidFill>
                  <a:schemeClr val="bg1"/>
                </a:solidFill>
              </a:rPr>
              <a:t>replicates were run for each system size; system sizes n=</a:t>
            </a:r>
            <a:r>
              <a:rPr lang="en-US" sz="1000" dirty="0" smtClean="0">
                <a:solidFill>
                  <a:schemeClr val="bg1"/>
                </a:solidFill>
              </a:rPr>
              <a:t>1E5-1E6; </a:t>
            </a:r>
            <a:r>
              <a:rPr lang="en-US" sz="1000" dirty="0">
                <a:solidFill>
                  <a:schemeClr val="bg1"/>
                </a:solidFill>
              </a:rPr>
              <a:t>edge density </a:t>
            </a:r>
            <a:r>
              <a:rPr lang="en-US" sz="1000" dirty="0" smtClean="0">
                <a:solidFill>
                  <a:schemeClr val="bg1"/>
                </a:solidFill>
              </a:rPr>
              <a:t>not provided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3461" y="1807844"/>
            <a:ext cx="4411226" cy="482976"/>
          </a:xfrm>
          <a:prstGeom prst="rect">
            <a:avLst/>
          </a:prstGeom>
          <a:solidFill>
            <a:srgbClr val="0054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My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6387" y="1807844"/>
            <a:ext cx="3687097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Paper’s results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7" name="Picture 16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1" y="2290820"/>
            <a:ext cx="4637534" cy="3207051"/>
          </a:xfrm>
          <a:prstGeom prst="rect">
            <a:avLst/>
          </a:prstGeom>
        </p:spPr>
      </p:pic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3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r>
              <a:rPr lang="en-US" dirty="0" smtClean="0"/>
              <a:t>: Able to replicate this paper fairly closely and found some holes along the way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Was able to replicate main findings from a paper in a field I knew very little about, and in a reasonable amount of time!</a:t>
            </a:r>
          </a:p>
          <a:p>
            <a:r>
              <a:rPr lang="en-US" dirty="0" smtClean="0"/>
              <a:t>Always interesting to try to replicate papers, and realize what’s missing– key parameters, explicit details of algorithms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Next steps:</a:t>
            </a:r>
          </a:p>
          <a:p>
            <a:r>
              <a:rPr lang="en-US" u="sng" dirty="0" err="1" smtClean="0"/>
              <a:t>Networkx</a:t>
            </a:r>
            <a:r>
              <a:rPr lang="en-US" dirty="0" smtClean="0"/>
              <a:t>: gold standard for network classification, and has an SCC function; would need to create ODER and C-ODER within the </a:t>
            </a:r>
            <a:r>
              <a:rPr lang="en-US" dirty="0" err="1"/>
              <a:t>N</a:t>
            </a:r>
            <a:r>
              <a:rPr lang="en-US" dirty="0" err="1" smtClean="0"/>
              <a:t>etworkx</a:t>
            </a:r>
            <a:r>
              <a:rPr lang="en-US" dirty="0" smtClean="0"/>
              <a:t> framework to use, but it’s not a horrible task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5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this project, I wanted to take what we’d learned and apply it to a </a:t>
            </a:r>
            <a:r>
              <a:rPr lang="en-US" i="1" dirty="0" smtClean="0"/>
              <a:t>recent</a:t>
            </a:r>
            <a:r>
              <a:rPr lang="en-US" dirty="0" smtClean="0"/>
              <a:t> problem</a:t>
            </a:r>
            <a:endParaRPr lang="en-US" dirty="0"/>
          </a:p>
        </p:txBody>
      </p:sp>
      <p:pic>
        <p:nvPicPr>
          <p:cNvPr id="6" name="Picture 5" descr="Screen Shot 2017-12-13 at 11.35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" y="1728788"/>
            <a:ext cx="8153400" cy="2095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 Shot 2017-12-13 at 11.4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3" y="2984875"/>
            <a:ext cx="7980947" cy="2870698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6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531806"/>
            <a:ext cx="9144000" cy="803018"/>
          </a:xfrm>
          <a:solidFill>
            <a:srgbClr val="F8C01B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800" dirty="0" smtClean="0"/>
              <a:t>Thanks for coming despite the snow!</a:t>
            </a:r>
          </a:p>
        </p:txBody>
      </p:sp>
    </p:spTree>
    <p:extLst>
      <p:ext uri="{BB962C8B-B14F-4D97-AF65-F5344CB8AC3E}">
        <p14:creationId xmlns:p14="http://schemas.microsoft.com/office/powerpoint/2010/main" val="195993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Clustering algorithms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Hoshen-Kopelman</a:t>
            </a:r>
            <a:r>
              <a:rPr lang="en-US" dirty="0" smtClean="0"/>
              <a:t> – O(N)</a:t>
            </a:r>
          </a:p>
          <a:p>
            <a:pPr lvl="1"/>
            <a:r>
              <a:rPr lang="en-US" dirty="0" smtClean="0"/>
              <a:t>Allocate an array of size N to store the cluster label for each site</a:t>
            </a:r>
          </a:p>
          <a:p>
            <a:pPr lvl="1"/>
            <a:r>
              <a:rPr lang="en-US" dirty="0" smtClean="0"/>
              <a:t>Allocate a dictionary to map initially-assigned cluster labels and their actual labels</a:t>
            </a:r>
          </a:p>
          <a:p>
            <a:pPr lvl="1"/>
            <a:r>
              <a:rPr lang="en-US" dirty="0" smtClean="0"/>
              <a:t>Loop through all sites “I” in the lattice:</a:t>
            </a:r>
          </a:p>
          <a:p>
            <a:pPr lvl="1"/>
            <a:r>
              <a:rPr lang="en-US" dirty="0" smtClean="0"/>
              <a:t>If occupied: get cluster labels from neighboring occupied sites</a:t>
            </a:r>
          </a:p>
          <a:p>
            <a:pPr lvl="2"/>
            <a:r>
              <a:rPr lang="en-US" dirty="0"/>
              <a:t>If only </a:t>
            </a:r>
            <a:r>
              <a:rPr lang="en-US" dirty="0" smtClean="0"/>
              <a:t>1 neighbor </a:t>
            </a:r>
            <a:r>
              <a:rPr lang="en-US" dirty="0"/>
              <a:t>site is occupied &amp; has cluster label assigned: assign same label to this site</a:t>
            </a:r>
          </a:p>
          <a:p>
            <a:pPr lvl="2"/>
            <a:r>
              <a:rPr lang="en-US" dirty="0"/>
              <a:t>If &gt;1 neighbor site are occupied &amp; all have same label =&gt; assign label to this site</a:t>
            </a:r>
          </a:p>
          <a:p>
            <a:pPr lvl="2"/>
            <a:r>
              <a:rPr lang="en-US" dirty="0"/>
              <a:t>If &gt;1 neighbor site are occupied &amp; have diff labels =&gt; assign lowest labeled site</a:t>
            </a:r>
          </a:p>
          <a:p>
            <a:pPr lvl="3"/>
            <a:r>
              <a:rPr lang="en-US" dirty="0"/>
              <a:t>For labels not chosen =&gt; if chosen label &lt; </a:t>
            </a:r>
            <a:endParaRPr lang="en-US" dirty="0" smtClean="0"/>
          </a:p>
          <a:p>
            <a:pPr lvl="1"/>
            <a:r>
              <a:rPr lang="en-US" dirty="0" smtClean="0"/>
              <a:t>If no neighboring cluster labels: assign a new cluster label to this site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1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paper takes the same concepts we studied in class but applies them to networks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06799"/>
              </p:ext>
            </p:extLst>
          </p:nvPr>
        </p:nvGraphicFramePr>
        <p:xfrm>
          <a:off x="668421" y="2092708"/>
          <a:ext cx="8018380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316"/>
                <a:gridCol w="2933032"/>
                <a:gridCol w="293303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Studied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in class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Used in the paper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Percolation process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Site </a:t>
                      </a:r>
                      <a:r>
                        <a:rPr lang="en-US" dirty="0" smtClean="0"/>
                        <a:t>percolation on a </a:t>
                      </a:r>
                      <a:r>
                        <a:rPr lang="en-US" i="1" dirty="0" smtClean="0"/>
                        <a:t>lattice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Edge </a:t>
                      </a:r>
                      <a:r>
                        <a:rPr lang="en-US" dirty="0" smtClean="0"/>
                        <a:t>percolation on a network of </a:t>
                      </a:r>
                      <a:r>
                        <a:rPr lang="en-US" i="1" dirty="0" smtClean="0"/>
                        <a:t>nodes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Cluster definition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Clusters</a:t>
                      </a:r>
                      <a:r>
                        <a:rPr lang="en-US" baseline="0" dirty="0" smtClean="0"/>
                        <a:t> of nearest-neighbor occupied sites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Strongly</a:t>
                      </a:r>
                      <a:r>
                        <a:rPr lang="en-US" baseline="0" dirty="0" smtClean="0"/>
                        <a:t> connected components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Clustering algorithm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Hoshen-Kopelman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Tarjan’s</a:t>
                      </a:r>
                      <a:r>
                        <a:rPr lang="en-US" dirty="0" smtClean="0"/>
                        <a:t> Algorithm</a:t>
                      </a:r>
                      <a:r>
                        <a:rPr lang="en-US" baseline="0" dirty="0" smtClean="0"/>
                        <a:t> (d</a:t>
                      </a:r>
                      <a:r>
                        <a:rPr lang="en-US" dirty="0" smtClean="0"/>
                        <a:t>epth first search)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Critical</a:t>
                      </a:r>
                      <a:r>
                        <a:rPr lang="en-US" b="1" baseline="0" dirty="0" smtClean="0"/>
                        <a:t> exponents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α, β,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η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β... but not the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same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10" descr="Screen Shot 2017-12-13 at 2.1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420" y="4010019"/>
            <a:ext cx="1701800" cy="457200"/>
          </a:xfrm>
          <a:prstGeom prst="rect">
            <a:avLst/>
          </a:prstGeom>
        </p:spPr>
      </p:pic>
      <p:pic>
        <p:nvPicPr>
          <p:cNvPr id="12" name="Picture 11" descr="Screen Shot 2017-12-13 at 2.12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420" y="4582856"/>
            <a:ext cx="1790700" cy="4699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7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think of network percolation as occupied </a:t>
            </a:r>
            <a:r>
              <a:rPr lang="en-US" i="1" dirty="0" smtClean="0"/>
              <a:t>edges</a:t>
            </a:r>
            <a:r>
              <a:rPr lang="en-US" dirty="0" smtClean="0"/>
              <a:t>, rather than sites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2333009"/>
            <a:ext cx="4114800" cy="3205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Initialize </a:t>
            </a:r>
            <a:r>
              <a:rPr lang="en-US" sz="1800" b="1" i="1" dirty="0" smtClean="0"/>
              <a:t>n</a:t>
            </a:r>
            <a:r>
              <a:rPr lang="en-US" sz="1800" dirty="0" smtClean="0"/>
              <a:t> nodes (unique order)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Pick two nodes at random: (tail, head) of edge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Choose which edge to add</a:t>
            </a:r>
          </a:p>
          <a:p>
            <a:pPr marL="0" indent="0">
              <a:buNone/>
            </a:pPr>
            <a:r>
              <a:rPr lang="en-US" sz="1800" dirty="0" smtClean="0"/>
              <a:t>If edge exists: check if reverse edge exists</a:t>
            </a:r>
          </a:p>
          <a:p>
            <a:pPr marL="400050" lvl="1" indent="0">
              <a:buNone/>
            </a:pPr>
            <a:r>
              <a:rPr lang="en-US" dirty="0" smtClean="0"/>
              <a:t>If reverse edge exists: pass</a:t>
            </a:r>
            <a:br>
              <a:rPr lang="en-US" dirty="0" smtClean="0"/>
            </a:br>
            <a:r>
              <a:rPr lang="en-US" i="1" dirty="0" smtClean="0"/>
              <a:t>Else</a:t>
            </a:r>
            <a:r>
              <a:rPr lang="en-US" dirty="0" smtClean="0"/>
              <a:t>: add reverse edge</a:t>
            </a:r>
          </a:p>
          <a:p>
            <a:pPr marL="0" indent="0">
              <a:buNone/>
            </a:pPr>
            <a:r>
              <a:rPr lang="en-US" sz="1800" i="1" dirty="0" smtClean="0"/>
              <a:t>Else</a:t>
            </a:r>
            <a:r>
              <a:rPr lang="en-US" sz="1800" dirty="0" smtClean="0"/>
              <a:t>: add edge</a:t>
            </a:r>
          </a:p>
          <a:p>
            <a:pPr marL="0" indent="0">
              <a:buNone/>
            </a:pPr>
            <a:r>
              <a:rPr lang="en-US" sz="1800" b="1" dirty="0" smtClean="0"/>
              <a:t>Repeat 2&amp;3 until </a:t>
            </a:r>
            <a:r>
              <a:rPr lang="en-US" sz="1800" b="1" i="1" dirty="0" smtClean="0"/>
              <a:t>m</a:t>
            </a:r>
            <a:r>
              <a:rPr lang="en-US" sz="1800" b="1" dirty="0" smtClean="0"/>
              <a:t> edges are added</a:t>
            </a:r>
            <a:endParaRPr lang="en-US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457199" y="1839683"/>
            <a:ext cx="412816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Building  a directed network</a:t>
            </a:r>
            <a:endParaRPr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95831" y="2701713"/>
            <a:ext cx="2868710" cy="2442087"/>
            <a:chOff x="5726935" y="2734489"/>
            <a:chExt cx="2868710" cy="2442087"/>
          </a:xfrm>
        </p:grpSpPr>
        <p:sp>
          <p:nvSpPr>
            <p:cNvPr id="3" name="Oval 2"/>
            <p:cNvSpPr/>
            <p:nvPr/>
          </p:nvSpPr>
          <p:spPr>
            <a:xfrm>
              <a:off x="6363826" y="273448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665911" y="2774594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234698" y="3712348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665911" y="481209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216379" y="4812099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26935" y="3708225"/>
              <a:ext cx="360947" cy="3644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656978" y="1839683"/>
            <a:ext cx="1709175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Proposed edge: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66154" y="183968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(2,3)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7715281" y="3106295"/>
            <a:ext cx="441172" cy="626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66153" y="183968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(0,4)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1" idx="6"/>
            <a:endCxn id="9" idx="1"/>
          </p:cNvCxnSpPr>
          <p:nvPr/>
        </p:nvCxnSpPr>
        <p:spPr>
          <a:xfrm>
            <a:off x="5956778" y="3857688"/>
            <a:ext cx="1630888" cy="9750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66153" y="1843642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(5,1)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0" idx="0"/>
            <a:endCxn id="3" idx="4"/>
          </p:cNvCxnSpPr>
          <p:nvPr/>
        </p:nvCxnSpPr>
        <p:spPr>
          <a:xfrm flipV="1">
            <a:off x="6265749" y="3066190"/>
            <a:ext cx="147447" cy="171313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366329" y="1836913"/>
            <a:ext cx="849596" cy="482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(2,3)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15281" y="3111034"/>
            <a:ext cx="441172" cy="62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0"/>
            <a:endCxn id="7" idx="5"/>
          </p:cNvCxnSpPr>
          <p:nvPr/>
        </p:nvCxnSpPr>
        <p:spPr>
          <a:xfrm flipH="1" flipV="1">
            <a:off x="7842895" y="3052919"/>
            <a:ext cx="441173" cy="626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057577" y="5424019"/>
            <a:ext cx="3791456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“</a:t>
            </a:r>
            <a:r>
              <a:rPr lang="en-US" sz="2000" dirty="0" err="1" smtClean="0">
                <a:solidFill>
                  <a:srgbClr val="FFFFFF"/>
                </a:solidFill>
              </a:rPr>
              <a:t>Erd</a:t>
            </a:r>
            <a:r>
              <a:rPr lang="en-US" sz="2000" dirty="0" err="1">
                <a:solidFill>
                  <a:schemeClr val="bg1"/>
                </a:solidFill>
              </a:rPr>
              <a:t>ő</a:t>
            </a:r>
            <a:r>
              <a:rPr lang="en-US" sz="2000" dirty="0" err="1" smtClean="0">
                <a:solidFill>
                  <a:srgbClr val="FFFFFF"/>
                </a:solidFill>
              </a:rPr>
              <a:t>s-R</a:t>
            </a:r>
            <a:r>
              <a:rPr lang="en-US" sz="2000" dirty="0" err="1">
                <a:solidFill>
                  <a:schemeClr val="bg1"/>
                </a:solidFill>
              </a:rPr>
              <a:t>é</a:t>
            </a:r>
            <a:r>
              <a:rPr lang="en-US" sz="2000" dirty="0" err="1" smtClean="0">
                <a:solidFill>
                  <a:srgbClr val="FFFFFF"/>
                </a:solidFill>
              </a:rPr>
              <a:t>nyi</a:t>
            </a:r>
            <a:r>
              <a:rPr lang="en-US" sz="2000" dirty="0" smtClean="0">
                <a:solidFill>
                  <a:srgbClr val="FFFFFF"/>
                </a:solidFill>
              </a:rPr>
              <a:t> directed network”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7199" y="5424019"/>
            <a:ext cx="4108707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Edge density = </a:t>
            </a:r>
            <a:r>
              <a:rPr lang="en-US" sz="2000" dirty="0" err="1" smtClean="0">
                <a:solidFill>
                  <a:schemeClr val="tx1"/>
                </a:solidFill>
              </a:rPr>
              <a:t>δ</a:t>
            </a:r>
            <a:r>
              <a:rPr lang="en-US" sz="2000" dirty="0" smtClean="0">
                <a:solidFill>
                  <a:schemeClr val="tx1"/>
                </a:solidFill>
              </a:rPr>
              <a:t> = m/n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Source</a:t>
            </a:r>
            <a:r>
              <a:rPr lang="en-US" sz="1000" dirty="0" smtClean="0">
                <a:solidFill>
                  <a:schemeClr val="bg1"/>
                </a:solidFill>
              </a:rPr>
              <a:t>: </a:t>
            </a:r>
            <a:r>
              <a:rPr lang="en-US" sz="1000" dirty="0">
                <a:solidFill>
                  <a:schemeClr val="bg1"/>
                </a:solidFill>
              </a:rPr>
              <a:t>P. </a:t>
            </a:r>
            <a:r>
              <a:rPr lang="en-US" sz="1000" dirty="0" err="1">
                <a:solidFill>
                  <a:schemeClr val="bg1"/>
                </a:solidFill>
              </a:rPr>
              <a:t>Erdős</a:t>
            </a:r>
            <a:r>
              <a:rPr lang="en-US" sz="1000" dirty="0">
                <a:solidFill>
                  <a:schemeClr val="bg1"/>
                </a:solidFill>
              </a:rPr>
              <a:t> and A. </a:t>
            </a:r>
            <a:r>
              <a:rPr lang="en-US" sz="1000" dirty="0" err="1">
                <a:solidFill>
                  <a:schemeClr val="bg1"/>
                </a:solidFill>
              </a:rPr>
              <a:t>Rényi</a:t>
            </a:r>
            <a:r>
              <a:rPr lang="en-US" sz="1000" dirty="0">
                <a:solidFill>
                  <a:schemeClr val="bg1"/>
                </a:solidFill>
              </a:rPr>
              <a:t>, On Random Graphs, Publ. Math. 6, 290 (1959)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5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7" grpId="0" animBg="1"/>
      <p:bldP spid="21" grpId="0" animBg="1"/>
      <p:bldP spid="25" grpId="0" animBg="1"/>
      <p:bldP spid="32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</a:t>
            </a:r>
            <a:r>
              <a:rPr lang="en-US" dirty="0" err="1" smtClean="0"/>
              <a:t>Erdos-Renyi</a:t>
            </a:r>
            <a:r>
              <a:rPr lang="en-US" dirty="0" smtClean="0"/>
              <a:t> (DER) networks do not have any bias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43627" y="2079733"/>
            <a:ext cx="1141921" cy="25537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Edge exists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43627" y="2335107"/>
            <a:ext cx="1141921" cy="2553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724026"/>
            <a:ext cx="4494405" cy="4192767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687" y="60960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Note</a:t>
            </a:r>
            <a:r>
              <a:rPr lang="en-US" sz="1000" dirty="0" smtClean="0">
                <a:solidFill>
                  <a:schemeClr val="bg1"/>
                </a:solidFill>
              </a:rPr>
              <a:t>: Network size of n=1e2; edge probability set to 50/n to correspond to an edge density of 50 for C-ODER and ODER graphs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3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08992" y="3224160"/>
            <a:ext cx="2273414" cy="766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``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1988" y="3072577"/>
            <a:ext cx="381818" cy="15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8581" y="3416709"/>
            <a:ext cx="2236838" cy="385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introduces two variations on DER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162098"/>
              </p:ext>
            </p:extLst>
          </p:nvPr>
        </p:nvGraphicFramePr>
        <p:xfrm>
          <a:off x="457200" y="1941224"/>
          <a:ext cx="8318090" cy="3314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8026"/>
                <a:gridCol w="2313858"/>
                <a:gridCol w="2313858"/>
                <a:gridCol w="2402348"/>
              </a:tblGrid>
              <a:tr h="4840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Ordered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Competitive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, Ordered 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162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Initialize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nodes w/unique labels</a:t>
                      </a:r>
                      <a:endParaRPr lang="en-US" sz="1200" i="0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02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Propose</a:t>
                      </a:r>
                      <a:r>
                        <a:rPr lang="en-US" b="1" baseline="0" dirty="0" smtClean="0"/>
                        <a:t> edge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Pick two nodes at random: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(tail, head) of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Pick two nodes at random: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(tail, head) of edge</a:t>
                      </a:r>
                      <a:endParaRPr lang="en-US" sz="1200" i="0" baseline="0" dirty="0" smtClean="0"/>
                    </a:p>
                    <a:p>
                      <a:r>
                        <a:rPr lang="en-US" sz="1200" b="1" i="0" baseline="0" dirty="0" smtClean="0"/>
                        <a:t>THEN o</a:t>
                      </a:r>
                      <a:r>
                        <a:rPr lang="en-US" sz="1200" b="1" i="0" dirty="0" smtClean="0"/>
                        <a:t>rder so</a:t>
                      </a:r>
                      <a:r>
                        <a:rPr lang="en-US" sz="1200" b="1" i="0" baseline="0" dirty="0" smtClean="0"/>
                        <a:t> proposed head is larger than tail</a:t>
                      </a:r>
                      <a:endParaRPr lang="en-US" sz="1200" b="1" i="0" dirty="0" smtClean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Pick </a:t>
                      </a:r>
                      <a:r>
                        <a:rPr lang="en-US" sz="1200" b="1" dirty="0" smtClean="0"/>
                        <a:t>three</a:t>
                      </a:r>
                      <a:r>
                        <a:rPr lang="en-US" sz="1200" dirty="0" smtClean="0"/>
                        <a:t> nodes at random: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baseline="0" dirty="0" err="1" smtClean="0"/>
                        <a:t>a,b,c</a:t>
                      </a:r>
                      <a:r>
                        <a:rPr lang="en-US" sz="1200" baseline="0" dirty="0" smtClean="0"/>
                        <a:t>) </a:t>
                      </a:r>
                    </a:p>
                    <a:p>
                      <a:r>
                        <a:rPr lang="en-US" sz="1200" b="1" baseline="0" dirty="0" smtClean="0"/>
                        <a:t>THEN order so a&lt;b&lt;c</a:t>
                      </a:r>
                    </a:p>
                    <a:p>
                      <a:r>
                        <a:rPr lang="en-US" sz="1200" b="1" baseline="0" dirty="0" smtClean="0"/>
                        <a:t>THEN choose (</a:t>
                      </a:r>
                      <a:r>
                        <a:rPr lang="en-US" sz="1200" b="1" baseline="0" dirty="0" err="1" smtClean="0"/>
                        <a:t>a,b</a:t>
                      </a:r>
                      <a:r>
                        <a:rPr lang="en-US" sz="1200" b="1" baseline="0" dirty="0" smtClean="0"/>
                        <a:t>) OR (</a:t>
                      </a:r>
                      <a:r>
                        <a:rPr lang="en-US" sz="1200" b="1" baseline="0" dirty="0" err="1" smtClean="0"/>
                        <a:t>b,c</a:t>
                      </a:r>
                      <a:r>
                        <a:rPr lang="en-US" sz="1200" b="1" baseline="0" dirty="0" smtClean="0"/>
                        <a:t>) </a:t>
                      </a:r>
                      <a:r>
                        <a:rPr lang="en-US" sz="1200" b="1" baseline="0" dirty="0" err="1" smtClean="0"/>
                        <a:t>s.t.</a:t>
                      </a:r>
                      <a:r>
                        <a:rPr lang="en-US" sz="1200" b="1" baseline="0" dirty="0" smtClean="0"/>
                        <a:t> the difference in node rank is minimized for the proposed edge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02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 edge (or not)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edge exists: check if reverse edge exists</a:t>
                      </a:r>
                    </a:p>
                    <a:p>
                      <a:pPr marL="228600" lvl="1" indent="0"/>
                      <a:r>
                        <a:rPr lang="en-US" sz="1200" i="0" dirty="0" smtClean="0"/>
                        <a:t>If reverse edge exists: pass</a:t>
                      </a:r>
                    </a:p>
                    <a:p>
                      <a:pPr marL="228600" lvl="1" indent="0"/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reverse edge</a:t>
                      </a:r>
                    </a:p>
                    <a:p>
                      <a:r>
                        <a:rPr lang="en-US" sz="1200" i="1" dirty="0" smtClean="0"/>
                        <a:t>Else</a:t>
                      </a:r>
                      <a:r>
                        <a:rPr lang="en-US" sz="1200" i="0" dirty="0" smtClean="0"/>
                        <a:t>: add edge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6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two algorithms yield very different network structures from these changes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2962" y="1899623"/>
            <a:ext cx="7478076" cy="3721100"/>
            <a:chOff x="729226" y="1899623"/>
            <a:chExt cx="7478076" cy="3721100"/>
          </a:xfrm>
        </p:grpSpPr>
        <p:pic>
          <p:nvPicPr>
            <p:cNvPr id="13" name="Picture 12" descr="downloa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6" y="2090123"/>
              <a:ext cx="3784600" cy="3530600"/>
            </a:xfrm>
            <a:prstGeom prst="rect">
              <a:avLst/>
            </a:prstGeom>
          </p:spPr>
        </p:pic>
        <p:pic>
          <p:nvPicPr>
            <p:cNvPr id="14" name="Picture 13" descr="downloa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02" y="1899623"/>
              <a:ext cx="3530600" cy="3721100"/>
            </a:xfrm>
            <a:prstGeom prst="rect">
              <a:avLst/>
            </a:prstGeom>
          </p:spPr>
        </p:pic>
      </p:grpSp>
      <p:sp>
        <p:nvSpPr>
          <p:cNvPr id="17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/>
                </a:solidFill>
              </a:rPr>
              <a:t>Note</a:t>
            </a:r>
            <a:r>
              <a:rPr lang="en-US" sz="1000" dirty="0">
                <a:solidFill>
                  <a:schemeClr val="bg1"/>
                </a:solidFill>
              </a:rPr>
              <a:t>: Network size of n=1e2; edge </a:t>
            </a:r>
            <a:r>
              <a:rPr lang="en-US" sz="1000" dirty="0" smtClean="0">
                <a:solidFill>
                  <a:schemeClr val="bg1"/>
                </a:solidFill>
              </a:rPr>
              <a:t>density of 50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01040" y="5470515"/>
            <a:ext cx="1141921" cy="510748"/>
            <a:chOff x="6543627" y="2079733"/>
            <a:chExt cx="1141921" cy="510748"/>
          </a:xfrm>
        </p:grpSpPr>
        <p:sp>
          <p:nvSpPr>
            <p:cNvPr id="19" name="Rectangle 18"/>
            <p:cNvSpPr/>
            <p:nvPr/>
          </p:nvSpPr>
          <p:spPr>
            <a:xfrm>
              <a:off x="6543627" y="2079733"/>
              <a:ext cx="1141921" cy="25537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FFFFFF"/>
                  </a:solidFill>
                </a:rPr>
                <a:t>Edge exists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43627" y="2335107"/>
              <a:ext cx="1141921" cy="255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edge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8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networks, we have to define clusters differently– </a:t>
            </a:r>
            <a:r>
              <a:rPr lang="en-US" i="1" dirty="0" smtClean="0"/>
              <a:t>strongly connected components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5" y="1839683"/>
            <a:ext cx="384047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Lattice percolation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6321" y="1839683"/>
            <a:ext cx="3840479" cy="4829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Network percolation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S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1" y="2901962"/>
            <a:ext cx="3749193" cy="17246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46321" y="4917180"/>
            <a:ext cx="3840479" cy="482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“Strongly connected components”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687" y="60960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Lattice percolation source</a:t>
            </a:r>
            <a:r>
              <a:rPr lang="en-US" sz="1000" dirty="0">
                <a:solidFill>
                  <a:schemeClr val="bg1"/>
                </a:solidFill>
              </a:rPr>
              <a:t>: http://</a:t>
            </a:r>
            <a:r>
              <a:rPr lang="en-US" sz="1000" dirty="0" err="1">
                <a:solidFill>
                  <a:schemeClr val="bg1"/>
                </a:solidFill>
              </a:rPr>
              <a:t>www.physics.usyd.edu.au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teach_res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mp</a:t>
            </a:r>
            <a:r>
              <a:rPr lang="en-US" sz="1000" dirty="0">
                <a:solidFill>
                  <a:schemeClr val="bg1"/>
                </a:solidFill>
              </a:rPr>
              <a:t>/doc/</a:t>
            </a:r>
            <a:r>
              <a:rPr lang="en-US" sz="1000" dirty="0" err="1">
                <a:solidFill>
                  <a:schemeClr val="bg1"/>
                </a:solidFill>
              </a:rPr>
              <a:t>percolation.htm</a:t>
            </a:r>
            <a:endParaRPr lang="en-US" sz="1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Network percolation source</a:t>
            </a:r>
            <a:r>
              <a:rPr lang="en-US" sz="1000" dirty="0">
                <a:solidFill>
                  <a:schemeClr val="bg1"/>
                </a:solidFill>
              </a:rPr>
              <a:t>: https://</a:t>
            </a:r>
            <a:r>
              <a:rPr lang="en-US" sz="1000" dirty="0" err="1">
                <a:solidFill>
                  <a:schemeClr val="bg1"/>
                </a:solidFill>
              </a:rPr>
              <a:t>commons.wikimedia.org</a:t>
            </a:r>
            <a:r>
              <a:rPr lang="en-US" sz="1000" dirty="0">
                <a:solidFill>
                  <a:schemeClr val="bg1"/>
                </a:solidFill>
              </a:rPr>
              <a:t>/wiki/</a:t>
            </a:r>
            <a:r>
              <a:rPr lang="en-US" sz="1000" dirty="0" err="1">
                <a:solidFill>
                  <a:schemeClr val="bg1"/>
                </a:solidFill>
              </a:rPr>
              <a:t>File:Scc.png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pic>
        <p:nvPicPr>
          <p:cNvPr id="14" name="Picture 13" descr="image0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5" y="2388207"/>
            <a:ext cx="3009711" cy="3280426"/>
          </a:xfrm>
          <a:prstGeom prst="rect">
            <a:avLst/>
          </a:prstGeom>
        </p:spPr>
      </p:pic>
      <p:pic>
        <p:nvPicPr>
          <p:cNvPr id="15" name="Picture 14" descr="image0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0" y="2388207"/>
            <a:ext cx="3017035" cy="3280426"/>
          </a:xfrm>
          <a:prstGeom prst="rect">
            <a:avLst/>
          </a:prstGeom>
        </p:spPr>
      </p:pic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We can identify these strongly connected components using </a:t>
            </a:r>
            <a:r>
              <a:rPr lang="en-US" dirty="0" err="1" smtClean="0"/>
              <a:t>Tarjan’s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07"/>
            <a:ext cx="123722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Percolation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226" y="1307"/>
            <a:ext cx="1488066" cy="228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definitions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5292" y="1307"/>
            <a:ext cx="1488066" cy="228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Cluster algorithms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13358" y="1307"/>
            <a:ext cx="1488066" cy="228916"/>
          </a:xfrm>
          <a:prstGeom prst="rect">
            <a:avLst/>
          </a:prstGeom>
          <a:solidFill>
            <a:srgbClr val="FCE6A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Critical exponents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34472" y="1594318"/>
            <a:ext cx="5244224" cy="4359018"/>
          </a:xfrm>
        </p:spPr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 is a depth first search</a:t>
            </a:r>
          </a:p>
          <a:p>
            <a:pPr lvl="1"/>
            <a:r>
              <a:rPr lang="en-US" dirty="0" smtClean="0"/>
              <a:t>Two parameters are tracked for each node, </a:t>
            </a:r>
            <a:r>
              <a:rPr lang="en-US" i="1" dirty="0" smtClean="0"/>
              <a:t>v</a:t>
            </a:r>
          </a:p>
          <a:p>
            <a:pPr lvl="2"/>
            <a:r>
              <a:rPr lang="en-US" dirty="0" err="1"/>
              <a:t>v</a:t>
            </a:r>
            <a:r>
              <a:rPr lang="en-US" dirty="0" err="1" smtClean="0"/>
              <a:t>.index</a:t>
            </a:r>
            <a:r>
              <a:rPr lang="en-US" dirty="0" smtClean="0"/>
              <a:t> = time stamp at which vertex </a:t>
            </a:r>
            <a:r>
              <a:rPr lang="en-US" i="1" dirty="0" smtClean="0"/>
              <a:t>v</a:t>
            </a:r>
            <a:r>
              <a:rPr lang="en-US" dirty="0" smtClean="0"/>
              <a:t> is discovered</a:t>
            </a:r>
          </a:p>
          <a:p>
            <a:pPr lvl="2"/>
            <a:r>
              <a:rPr lang="en-US" dirty="0" err="1"/>
              <a:t>v</a:t>
            </a:r>
            <a:r>
              <a:rPr lang="en-US" dirty="0" err="1" smtClean="0"/>
              <a:t>.low</a:t>
            </a:r>
            <a:r>
              <a:rPr lang="en-US" dirty="0" smtClean="0"/>
              <a:t> = oldest ancestor </a:t>
            </a:r>
            <a:r>
              <a:rPr lang="en-US" i="1" dirty="0" smtClean="0"/>
              <a:t>v</a:t>
            </a:r>
            <a:r>
              <a:rPr lang="en-US" dirty="0" smtClean="0"/>
              <a:t> can reach</a:t>
            </a:r>
          </a:p>
          <a:p>
            <a:pPr lvl="1"/>
            <a:r>
              <a:rPr lang="en-US" dirty="0" smtClean="0"/>
              <a:t>For each node:</a:t>
            </a:r>
          </a:p>
          <a:p>
            <a:pPr lvl="2"/>
            <a:r>
              <a:rPr lang="en-US" dirty="0" smtClean="0"/>
              <a:t>For each child:</a:t>
            </a:r>
          </a:p>
          <a:p>
            <a:pPr lvl="3"/>
            <a:r>
              <a:rPr lang="en-US" dirty="0" smtClean="0"/>
              <a:t>If child has already been visited: recursively run this function, </a:t>
            </a:r>
            <a:r>
              <a:rPr lang="en-US" dirty="0" err="1" smtClean="0"/>
              <a:t>v.low</a:t>
            </a:r>
            <a:r>
              <a:rPr lang="en-US" dirty="0" smtClean="0"/>
              <a:t> = min of the node’s low and the child’s low</a:t>
            </a:r>
          </a:p>
          <a:p>
            <a:pPr lvl="3"/>
            <a:r>
              <a:rPr lang="en-US" dirty="0" err="1" smtClean="0"/>
              <a:t>Elif</a:t>
            </a:r>
            <a:r>
              <a:rPr lang="en-US" dirty="0" smtClean="0"/>
              <a:t> child is in the current stack: </a:t>
            </a:r>
            <a:r>
              <a:rPr lang="en-US" dirty="0" err="1" smtClean="0"/>
              <a:t>v.low</a:t>
            </a:r>
            <a:r>
              <a:rPr lang="en-US" dirty="0" smtClean="0"/>
              <a:t> is the minimum of node’s low and child’s low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v.low</a:t>
            </a:r>
            <a:r>
              <a:rPr lang="en-US" dirty="0" smtClean="0"/>
              <a:t> and </a:t>
            </a:r>
            <a:r>
              <a:rPr lang="en-US" dirty="0" err="1" smtClean="0"/>
              <a:t>v.index</a:t>
            </a:r>
            <a:r>
              <a:rPr lang="en-US" dirty="0" smtClean="0"/>
              <a:t> are equal, the stack down to the node is one SCC</a:t>
            </a:r>
          </a:p>
        </p:txBody>
      </p:sp>
      <p:pic>
        <p:nvPicPr>
          <p:cNvPr id="3" name="Picture 2" descr="Tarjan's_Algorithm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39" y="2205317"/>
            <a:ext cx="3885561" cy="1990165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442687" y="6096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solidFill>
                  <a:schemeClr val="bg1"/>
                </a:solidFill>
              </a:rPr>
              <a:t>Gif source</a:t>
            </a:r>
            <a:r>
              <a:rPr lang="en-US" sz="1000" dirty="0">
                <a:solidFill>
                  <a:schemeClr val="bg1"/>
                </a:solidFill>
              </a:rPr>
              <a:t>: https://</a:t>
            </a:r>
            <a:r>
              <a:rPr lang="en-US" sz="1000" dirty="0" err="1">
                <a:solidFill>
                  <a:schemeClr val="bg1"/>
                </a:solidFill>
              </a:rPr>
              <a:t>commons.wikimedia.org</a:t>
            </a:r>
            <a:r>
              <a:rPr lang="en-US" sz="1000" dirty="0">
                <a:solidFill>
                  <a:schemeClr val="bg1"/>
                </a:solidFill>
              </a:rPr>
              <a:t>/wiki/File:Tarjan%</a:t>
            </a:r>
            <a:r>
              <a:rPr lang="en-US" sz="1000" dirty="0" smtClean="0">
                <a:solidFill>
                  <a:schemeClr val="bg1"/>
                </a:solidFill>
              </a:rPr>
              <a:t>27s_Algorithm_Animation.gif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10400" y="5725889"/>
            <a:ext cx="2133600" cy="365125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igan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170109_SSCheck-in_v02" id="{1EBF99C9-C3DF-5142-945C-6892D187F3D3}" vid="{078E3A76-5732-6749-8249-FF058E67B0A6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170109_SSCheck-in_v02" id="{1EBF99C9-C3DF-5142-945C-6892D187F3D3}" vid="{2EFCA114-0D8A-A649-90EC-1713C27EEA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Michigan</Template>
  <TotalTime>2293</TotalTime>
  <Words>1794</Words>
  <Application>Microsoft Macintosh PowerPoint</Application>
  <PresentationFormat>On-screen Show (4:3)</PresentationFormat>
  <Paragraphs>275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Michigan Theme</vt:lpstr>
      <vt:lpstr>Custom Design</vt:lpstr>
      <vt:lpstr>Explosive percolation on directed networks</vt:lpstr>
      <vt:lpstr>For this project, I wanted to take what we’d learned and apply it to a recent problem</vt:lpstr>
      <vt:lpstr>This paper takes the same concepts we studied in class but applies them to networks</vt:lpstr>
      <vt:lpstr>We can think of network percolation as occupied edges, rather than sites</vt:lpstr>
      <vt:lpstr>Directed Erdos-Renyi (DER) networks do not have any bias</vt:lpstr>
      <vt:lpstr>Paper introduces two variations on DER</vt:lpstr>
      <vt:lpstr>These two algorithms yield very different network structures from these changes</vt:lpstr>
      <vt:lpstr>In networks, we have to define clusters differently– strongly connected components</vt:lpstr>
      <vt:lpstr>We can identify these strongly connected components using Tarjan’s algorithm</vt:lpstr>
      <vt:lpstr>ODER: Able to replicate paper’s observed SCC trends versus edge density (w/caveat)</vt:lpstr>
      <vt:lpstr>C-ODER: Able to replicate large SCC jumps observed in paper (w/caveat)</vt:lpstr>
      <vt:lpstr>Why might this be?:  Able to replicate “jump” mechanism– SCC combination near δc</vt:lpstr>
      <vt:lpstr>Why might this be?: Edge density is not a great proxy for percolation occupancy p</vt:lpstr>
      <vt:lpstr>A node’s fractional connection to the rest of system isn’t a good proxy, either (boo)</vt:lpstr>
      <vt:lpstr>Size invariance: Replicate finding that β is ~zero for the scaling of the largest jump</vt:lpstr>
      <vt:lpstr>To avoid calculating the SCC after the addition of each edge, use a binary search</vt:lpstr>
      <vt:lpstr>ODER: I can buy that β is “indistinguishable from zero” here</vt:lpstr>
      <vt:lpstr>C-ODER: Results consistent with paper</vt:lpstr>
      <vt:lpstr>Conclusion: Able to replicate this paper fairly closely and found some holes along the way</vt:lpstr>
      <vt:lpstr>PowerPoint Presentation</vt:lpstr>
      <vt:lpstr>Methods: Clustering algorithms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Explosive percolation</dc:title>
  <dc:creator>Shannon Moran</dc:creator>
  <cp:lastModifiedBy>Chemical Engineering</cp:lastModifiedBy>
  <cp:revision>105</cp:revision>
  <dcterms:created xsi:type="dcterms:W3CDTF">2017-12-13T04:11:53Z</dcterms:created>
  <dcterms:modified xsi:type="dcterms:W3CDTF">2017-12-15T03:16:10Z</dcterms:modified>
</cp:coreProperties>
</file>